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
  </p:notesMasterIdLst>
  <p:handoutMasterIdLst>
    <p:handoutMasterId r:id="rId10"/>
  </p:handoutMasterIdLst>
  <p:sldIdLst>
    <p:sldId id="268" r:id="rId2"/>
    <p:sldId id="286" r:id="rId3"/>
    <p:sldId id="269" r:id="rId4"/>
    <p:sldId id="288" r:id="rId5"/>
    <p:sldId id="289" r:id="rId6"/>
    <p:sldId id="290" r:id="rId7"/>
    <p:sldId id="28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39">
          <p15:clr>
            <a:srgbClr val="A4A3A4"/>
          </p15:clr>
        </p15:guide>
        <p15:guide id="4" orient="horz" pos="505">
          <p15:clr>
            <a:srgbClr val="A4A3A4"/>
          </p15:clr>
        </p15:guide>
        <p15:guide id="5" orient="horz" pos="1165">
          <p15:clr>
            <a:srgbClr val="A4A3A4"/>
          </p15:clr>
        </p15:guide>
        <p15:guide id="6" orient="horz" pos="3903">
          <p15:clr>
            <a:srgbClr val="A4A3A4"/>
          </p15:clr>
        </p15:guide>
        <p15:guide id="7" pos="7400">
          <p15:clr>
            <a:srgbClr val="A4A3A4"/>
          </p15:clr>
        </p15:guide>
        <p15:guide id="8" pos="1025">
          <p15:clr>
            <a:srgbClr val="A4A3A4"/>
          </p15:clr>
        </p15:guide>
        <p15:guide id="9" pos="6697">
          <p15:clr>
            <a:srgbClr val="A4A3A4"/>
          </p15:clr>
        </p15:guide>
        <p15:guide id="10" pos="42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FFFF00"/>
    <a:srgbClr val="FF00FF"/>
    <a:srgbClr val="008000"/>
    <a:srgbClr val="63666A"/>
    <a:srgbClr val="CC6600"/>
    <a:srgbClr val="6699FF"/>
    <a:srgbClr val="FF5050"/>
    <a:srgbClr val="33CC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00" autoAdjust="0"/>
    <p:restoredTop sz="94660"/>
  </p:normalViewPr>
  <p:slideViewPr>
    <p:cSldViewPr snapToGrid="0" showGuides="1">
      <p:cViewPr varScale="1">
        <p:scale>
          <a:sx n="95" d="100"/>
          <a:sy n="95" d="100"/>
        </p:scale>
        <p:origin x="1440" y="90"/>
      </p:cViewPr>
      <p:guideLst>
        <p:guide orient="horz" pos="2160"/>
        <p:guide pos="3840"/>
        <p:guide orient="horz" pos="1039"/>
        <p:guide orient="horz" pos="505"/>
        <p:guide orient="horz" pos="1165"/>
        <p:guide orient="horz" pos="3903"/>
        <p:guide pos="7400"/>
        <p:guide pos="1025"/>
        <p:guide pos="6697"/>
        <p:guide pos="4212"/>
      </p:guideLst>
    </p:cSldViewPr>
  </p:slideViewPr>
  <p:notesTextViewPr>
    <p:cViewPr>
      <p:scale>
        <a:sx n="1" d="1"/>
        <a:sy n="1" d="1"/>
      </p:scale>
      <p:origin x="0" y="0"/>
    </p:cViewPr>
  </p:notesTextViewPr>
  <p:sorterViewPr>
    <p:cViewPr>
      <p:scale>
        <a:sx n="100" d="100"/>
        <a:sy n="100" d="100"/>
      </p:scale>
      <p:origin x="0" y="8058"/>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2022-04-29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2022-04-28</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p:spPr>
        <p:txBody>
          <a:bodyPr/>
          <a:lstStyle>
            <a:lvl1pPr algn="l">
              <a:defRPr sz="1400" b="1">
                <a:solidFill>
                  <a:schemeClr val="accent2"/>
                </a:solidFill>
              </a:defRPr>
            </a:lvl1pPr>
          </a:lstStyle>
          <a:p>
            <a:fld id="{6050E0BC-091B-4F46-A64B-EF4A39477016}" type="datetime4">
              <a:rPr lang="en-US" smtClean="0"/>
              <a:t>April 28, 2022</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 name="Rectangle 7">
            <a:extLst>
              <a:ext uri="{FF2B5EF4-FFF2-40B4-BE49-F238E27FC236}">
                <a16:creationId xmlns:a16="http://schemas.microsoft.com/office/drawing/2014/main" id="{0325036F-BF1D-44AF-891D-786237A0A871}"/>
              </a:ext>
            </a:extLst>
          </p:cNvPr>
          <p:cNvSpPr/>
          <p:nvPr userDrawn="1"/>
        </p:nvSpPr>
        <p:spPr>
          <a:xfrm>
            <a:off x="587829" y="6302829"/>
            <a:ext cx="424542"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April 28,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60F844-BF21-4AD2-9D1A-2E8D2D3063DF}"/>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45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5" name="Date Placeholder 4"/>
          <p:cNvSpPr>
            <a:spLocks noGrp="1"/>
          </p:cNvSpPr>
          <p:nvPr>
            <p:ph type="dt" sz="half" idx="10"/>
          </p:nvPr>
        </p:nvSpPr>
        <p:spPr/>
        <p:txBody>
          <a:bodyPr/>
          <a:lstStyle/>
          <a:p>
            <a:fld id="{016954F2-A168-429F-B267-8625DABCA019}" type="datetime4">
              <a:rPr lang="en-US" smtClean="0"/>
              <a:t>April 28, 2022</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2852ED-406E-459C-BE67-4C16A8EDF779}"/>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25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April 28,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9AABF5-27F6-4C39-9BD7-EE6B28E0DAB9}"/>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579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April 28,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764254-1C0E-4631-8670-4457B3F238B9}"/>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26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April 28,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cxnSp>
        <p:nvCxnSpPr>
          <p:cNvPr id="10" name="Straight Connector 9">
            <a:extLst>
              <a:ext uri="{FF2B5EF4-FFF2-40B4-BE49-F238E27FC236}">
                <a16:creationId xmlns:a16="http://schemas.microsoft.com/office/drawing/2014/main" id="{792A8861-7B2B-4F59-8942-06CC4EB6631F}"/>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78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April 28,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cxnSp>
        <p:nvCxnSpPr>
          <p:cNvPr id="10" name="Straight Connector 9">
            <a:extLst>
              <a:ext uri="{FF2B5EF4-FFF2-40B4-BE49-F238E27FC236}">
                <a16:creationId xmlns:a16="http://schemas.microsoft.com/office/drawing/2014/main" id="{9DBD8263-5B28-4762-ACE3-B95B8B9B5133}"/>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226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April 28,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cxnSp>
        <p:nvCxnSpPr>
          <p:cNvPr id="11" name="Straight Connector 10">
            <a:extLst>
              <a:ext uri="{FF2B5EF4-FFF2-40B4-BE49-F238E27FC236}">
                <a16:creationId xmlns:a16="http://schemas.microsoft.com/office/drawing/2014/main" id="{36D50BBA-27BE-46B1-9DA2-142911E75587}"/>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95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7" name="Date Placeholder 6"/>
          <p:cNvSpPr>
            <a:spLocks noGrp="1"/>
          </p:cNvSpPr>
          <p:nvPr>
            <p:ph type="dt" sz="half" idx="11"/>
          </p:nvPr>
        </p:nvSpPr>
        <p:spPr>
          <a:xfrm>
            <a:off x="9537192" y="6472936"/>
            <a:ext cx="1876388" cy="182880"/>
          </a:xfrm>
        </p:spPr>
        <p:txBody>
          <a:bodyPr/>
          <a:lstStyle/>
          <a:p>
            <a:fld id="{F5C60C1E-BE52-444A-B903-D3D3A7A6ABD9}" type="datetime4">
              <a:rPr lang="en-US" smtClean="0"/>
              <a:t>April 28, 2022</a:t>
            </a:fld>
            <a:endParaRPr lang="en-CA"/>
          </a:p>
        </p:txBody>
      </p:sp>
      <p:sp>
        <p:nvSpPr>
          <p:cNvPr id="8" name="Footer Placeholder 7"/>
          <p:cNvSpPr>
            <a:spLocks noGrp="1"/>
          </p:cNvSpPr>
          <p:nvPr>
            <p:ph type="ftr" sz="quarter" idx="12"/>
          </p:nvPr>
        </p:nvSpPr>
        <p:spPr>
          <a:xfrm>
            <a:off x="1627632" y="6472976"/>
            <a:ext cx="2688336" cy="182880"/>
          </a:xfrm>
        </p:spPr>
        <p:txBody>
          <a:bodyPr/>
          <a:lstStyle/>
          <a:p>
            <a:r>
              <a:rPr lang="en-CA"/>
              <a:t>Presentation Title</a:t>
            </a:r>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cxnSp>
        <p:nvCxnSpPr>
          <p:cNvPr id="12" name="Straight Connector 11">
            <a:extLst>
              <a:ext uri="{FF2B5EF4-FFF2-40B4-BE49-F238E27FC236}">
                <a16:creationId xmlns:a16="http://schemas.microsoft.com/office/drawing/2014/main" id="{2A6DB393-5CAF-4A0C-A21B-CCB84603D4F4}"/>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7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5" name="Date Placeholder 4"/>
          <p:cNvSpPr>
            <a:spLocks noGrp="1"/>
          </p:cNvSpPr>
          <p:nvPr>
            <p:ph type="dt" sz="half" idx="10"/>
          </p:nvPr>
        </p:nvSpPr>
        <p:spPr/>
        <p:txBody>
          <a:bodyPr/>
          <a:lstStyle/>
          <a:p>
            <a:fld id="{CDBE93D9-1E7C-4963-AD25-D0E8D4EECEE5}" type="datetime4">
              <a:rPr lang="en-US" smtClean="0"/>
              <a:t>April 28, 2022</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cxnSp>
        <p:nvCxnSpPr>
          <p:cNvPr id="9" name="Straight Connector 8">
            <a:extLst>
              <a:ext uri="{FF2B5EF4-FFF2-40B4-BE49-F238E27FC236}">
                <a16:creationId xmlns:a16="http://schemas.microsoft.com/office/drawing/2014/main" id="{96362DC7-B2FA-4948-A940-1119B33F03E3}"/>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483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75341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627188" y="3072384"/>
            <a:ext cx="3979927" cy="254013"/>
          </a:xfrm>
        </p:spPr>
        <p:txBody>
          <a:bodyPr/>
          <a:lstStyle>
            <a:lvl1pPr algn="l">
              <a:defRPr sz="1300" b="1">
                <a:solidFill>
                  <a:schemeClr val="accent2"/>
                </a:solidFill>
              </a:defRPr>
            </a:lvl1pPr>
          </a:lstStyle>
          <a:p>
            <a:fld id="{11A10271-0286-4BA7-AF61-91EDADC7C7D8}" type="datetime4">
              <a:rPr lang="en-US" smtClean="0"/>
              <a:t>April 28, 2022</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343701"/>
          </a:xfrm>
          <a:prstGeom prst="rect">
            <a:avLst/>
          </a:prstGeom>
          <a:noFill/>
        </p:spPr>
        <p:txBody>
          <a:bodyPr wrap="square" lIns="0" tIns="0" rIns="0" bIns="0" rtlCol="0">
            <a:spAutoFit/>
          </a:bodyPr>
          <a:lstStyle/>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Rectangle 8">
            <a:extLst>
              <a:ext uri="{FF2B5EF4-FFF2-40B4-BE49-F238E27FC236}">
                <a16:creationId xmlns:a16="http://schemas.microsoft.com/office/drawing/2014/main" id="{E01D49B6-0C3E-4BF8-B6B3-B817B17F28DF}"/>
              </a:ext>
            </a:extLst>
          </p:cNvPr>
          <p:cNvSpPr/>
          <p:nvPr userDrawn="1"/>
        </p:nvSpPr>
        <p:spPr>
          <a:xfrm>
            <a:off x="587829" y="6302829"/>
            <a:ext cx="424542"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9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935195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99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3" name="Date Placeholder 2"/>
          <p:cNvSpPr>
            <a:spLocks noGrp="1"/>
          </p:cNvSpPr>
          <p:nvPr>
            <p:ph type="dt" sz="half" idx="10"/>
          </p:nvPr>
        </p:nvSpPr>
        <p:spPr/>
        <p:txBody>
          <a:bodyPr/>
          <a:lstStyle/>
          <a:p>
            <a:fld id="{9AC9EBFE-5BA1-460F-BE92-8CF5579A714B}" type="datetime4">
              <a:rPr lang="en-US" smtClean="0"/>
              <a:t>April 28, 2022</a:t>
            </a:fld>
            <a:endParaRPr lang="en-CA"/>
          </a:p>
        </p:txBody>
      </p:sp>
      <p:sp>
        <p:nvSpPr>
          <p:cNvPr id="4" name="Footer Placeholder 3"/>
          <p:cNvSpPr>
            <a:spLocks noGrp="1"/>
          </p:cNvSpPr>
          <p:nvPr>
            <p:ph type="ftr" sz="quarter" idx="11"/>
          </p:nvPr>
        </p:nvSpPr>
        <p:spPr/>
        <p:txBody>
          <a:bodyPr/>
          <a:lstStyle/>
          <a:p>
            <a:r>
              <a:rPr lang="en-CA"/>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cxnSp>
        <p:nvCxnSpPr>
          <p:cNvPr id="6" name="Straight Connector 5">
            <a:extLst>
              <a:ext uri="{FF2B5EF4-FFF2-40B4-BE49-F238E27FC236}">
                <a16:creationId xmlns:a16="http://schemas.microsoft.com/office/drawing/2014/main" id="{166DF8EC-6E18-499F-B24E-A023426EF117}"/>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9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146A8-A192-4F5D-A963-F694E58B90FD}" type="datetime4">
              <a:rPr lang="en-US" smtClean="0"/>
              <a:t>April 28, 2022</a:t>
            </a:fld>
            <a:endParaRPr lang="en-CA"/>
          </a:p>
        </p:txBody>
      </p:sp>
      <p:sp>
        <p:nvSpPr>
          <p:cNvPr id="3" name="Footer Placeholder 2"/>
          <p:cNvSpPr>
            <a:spLocks noGrp="1"/>
          </p:cNvSpPr>
          <p:nvPr>
            <p:ph type="ftr" sz="quarter" idx="11"/>
          </p:nvPr>
        </p:nvSpPr>
        <p:spPr/>
        <p:txBody>
          <a:bodyPr/>
          <a:lstStyle/>
          <a:p>
            <a:r>
              <a:rPr lang="en-CA"/>
              <a:t>Presentation Title</a:t>
            </a:r>
          </a:p>
        </p:txBody>
      </p:sp>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cxnSp>
        <p:nvCxnSpPr>
          <p:cNvPr id="5" name="Straight Connector 4">
            <a:extLst>
              <a:ext uri="{FF2B5EF4-FFF2-40B4-BE49-F238E27FC236}">
                <a16:creationId xmlns:a16="http://schemas.microsoft.com/office/drawing/2014/main" id="{DD1951AB-6913-438B-B13F-24675A9B7175}"/>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468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sp>
        <p:nvSpPr>
          <p:cNvPr id="4" name="Date Placeholder 3"/>
          <p:cNvSpPr>
            <a:spLocks noGrp="1"/>
          </p:cNvSpPr>
          <p:nvPr>
            <p:ph type="dt" sz="half" idx="10"/>
          </p:nvPr>
        </p:nvSpPr>
        <p:spPr/>
        <p:txBody>
          <a:bodyPr/>
          <a:lstStyle>
            <a:lvl1pPr>
              <a:defRPr>
                <a:solidFill>
                  <a:schemeClr val="bg1"/>
                </a:solidFill>
              </a:defRPr>
            </a:lvl1pPr>
          </a:lstStyle>
          <a:p>
            <a:fld id="{D36516F6-A097-4E38-8A59-185C4D2E3785}" type="datetime4">
              <a:rPr lang="en-US" smtClean="0"/>
              <a:t>April 28, 2022</a:t>
            </a:fld>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t>Presentation Title</a:t>
            </a:r>
            <a:endParaRPr lang="en-CA"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E6A5BD-C011-4A45-AA3A-201790FB7F2B}" type="slidenum">
              <a:rPr lang="en-CA" smtClean="0"/>
              <a:pPr/>
              <a:t>‹#›</a:t>
            </a:fld>
            <a:endParaRPr lang="en-CA"/>
          </a:p>
        </p:txBody>
      </p:sp>
      <p:cxnSp>
        <p:nvCxnSpPr>
          <p:cNvPr id="7" name="Straight Connector 6"/>
          <p:cNvCxnSpPr/>
          <p:nvPr userDrawn="1"/>
        </p:nvCxnSpPr>
        <p:spPr>
          <a:xfrm>
            <a:off x="1627188" y="6410996"/>
            <a:ext cx="10115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825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April 28, 2022</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8" name="Straight Connector 7">
            <a:extLst>
              <a:ext uri="{FF2B5EF4-FFF2-40B4-BE49-F238E27FC236}">
                <a16:creationId xmlns:a16="http://schemas.microsoft.com/office/drawing/2014/main" id="{26B91ED5-5431-4880-AEFC-BDEAD3C071DA}"/>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87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April 28, 2022</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cxnSp>
        <p:nvCxnSpPr>
          <p:cNvPr id="8" name="Straight Connector 7"/>
          <p:cNvCxnSpPr/>
          <p:nvPr/>
        </p:nvCxnSpPr>
        <p:spPr>
          <a:xfrm>
            <a:off x="2751138" y="1647255"/>
            <a:ext cx="899636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0" name="Straight Connector 9"/>
          <p:cNvCxnSpPr/>
          <p:nvPr userDrawn="1"/>
        </p:nvCxnSpPr>
        <p:spPr>
          <a:xfrm>
            <a:off x="1627188" y="1647255"/>
            <a:ext cx="1012031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9910200-1FDA-45B7-8617-DD2A8D1CF6BD}"/>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63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9537192" y="6472936"/>
            <a:ext cx="1876388" cy="182880"/>
          </a:xfrm>
          <a:prstGeom prst="rect">
            <a:avLst/>
          </a:prstGeom>
        </p:spPr>
        <p:txBody>
          <a:bodyPr vert="horz" lIns="0" tIns="0" rIns="0" bIns="0" rtlCol="0" anchor="t" anchorCtr="0">
            <a:noAutofit/>
          </a:bodyPr>
          <a:lstStyle>
            <a:lvl1pPr algn="r">
              <a:defRPr sz="1200">
                <a:solidFill>
                  <a:schemeClr val="accent2"/>
                </a:solidFill>
              </a:defRPr>
            </a:lvl1pPr>
          </a:lstStyle>
          <a:p>
            <a:fld id="{59AD7A44-F5B9-48AC-81DD-DBE0808B6C3A}" type="datetime4">
              <a:rPr lang="en-US" smtClean="0"/>
              <a:t>April 28, 2022</a:t>
            </a:fld>
            <a:endParaRPr lang="en-CA" dirty="0"/>
          </a:p>
        </p:txBody>
      </p:sp>
      <p:sp>
        <p:nvSpPr>
          <p:cNvPr id="5" name="Footer Placeholder 4"/>
          <p:cNvSpPr>
            <a:spLocks noGrp="1"/>
          </p:cNvSpPr>
          <p:nvPr>
            <p:ph type="ftr" sz="quarter" idx="3"/>
          </p:nvPr>
        </p:nvSpPr>
        <p:spPr>
          <a:xfrm>
            <a:off x="1627632" y="6472976"/>
            <a:ext cx="2688336" cy="182880"/>
          </a:xfrm>
          <a:prstGeom prst="rect">
            <a:avLst/>
          </a:prstGeom>
        </p:spPr>
        <p:txBody>
          <a:bodyPr vert="horz" lIns="0" tIns="0" rIns="0" bIns="0" rtlCol="0" anchor="t" anchorCtr="0">
            <a:noAutofit/>
          </a:bodyPr>
          <a:lstStyle>
            <a:lvl1pPr algn="l">
              <a:defRPr sz="1200">
                <a:solidFill>
                  <a:schemeClr val="accent2"/>
                </a:solidFill>
              </a:defRPr>
            </a:lvl1pPr>
          </a:lstStyle>
          <a:p>
            <a:r>
              <a:rPr lang="en-CA"/>
              <a:t>Presentation Title</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sp>
        <p:nvSpPr>
          <p:cNvPr id="7" name="MSIPCMContentMarking" descr="{&quot;HashCode&quot;:1751230293,&quot;Placement&quot;:&quot;Footer&quot;}">
            <a:extLst>
              <a:ext uri="{FF2B5EF4-FFF2-40B4-BE49-F238E27FC236}">
                <a16:creationId xmlns:a16="http://schemas.microsoft.com/office/drawing/2014/main" id="{3B5D5346-8862-4AAE-ACF8-E01D6F700E51}"/>
              </a:ext>
            </a:extLst>
          </p:cNvPr>
          <p:cNvSpPr txBox="1"/>
          <p:nvPr userDrawn="1"/>
        </p:nvSpPr>
        <p:spPr>
          <a:xfrm>
            <a:off x="5442514" y="6595656"/>
            <a:ext cx="1306973"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-GE CONFIDENTIAL-</a:t>
            </a:r>
            <a:endParaRPr lang="en-US"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95" r:id="rId3"/>
    <p:sldLayoutId id="2147483696"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7" r:id="rId19"/>
    <p:sldLayoutId id="2147483698" r:id="rId20"/>
    <p:sldLayoutId id="2147483699" r:id="rId21"/>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19DA-0A32-471F-9913-2A4DF7401553}"/>
              </a:ext>
            </a:extLst>
          </p:cNvPr>
          <p:cNvSpPr>
            <a:spLocks noGrp="1"/>
          </p:cNvSpPr>
          <p:nvPr>
            <p:ph type="ctrTitle"/>
          </p:nvPr>
        </p:nvSpPr>
        <p:spPr/>
        <p:txBody>
          <a:bodyPr/>
          <a:lstStyle/>
          <a:p>
            <a:r>
              <a:rPr lang="en-US" dirty="0"/>
              <a:t>XCIST simulation &amp; recon tests:</a:t>
            </a:r>
            <a:br>
              <a:rPr lang="en-US" dirty="0"/>
            </a:br>
            <a:r>
              <a:rPr lang="en-US" dirty="0"/>
              <a:t>Voxelized XCAT phantom,</a:t>
            </a:r>
            <a:br>
              <a:rPr lang="en-US" dirty="0"/>
            </a:br>
            <a:r>
              <a:rPr lang="en-US" dirty="0"/>
              <a:t>vary mA and </a:t>
            </a:r>
            <a:r>
              <a:rPr lang="en-US" dirty="0" err="1"/>
              <a:t>viewsPerRotation</a:t>
            </a:r>
            <a:endParaRPr lang="en-US" dirty="0"/>
          </a:p>
        </p:txBody>
      </p:sp>
      <p:sp>
        <p:nvSpPr>
          <p:cNvPr id="3" name="Date Placeholder 2">
            <a:extLst>
              <a:ext uri="{FF2B5EF4-FFF2-40B4-BE49-F238E27FC236}">
                <a16:creationId xmlns:a16="http://schemas.microsoft.com/office/drawing/2014/main" id="{CA40EC4F-2C66-4152-BCC9-5F620F62F447}"/>
              </a:ext>
            </a:extLst>
          </p:cNvPr>
          <p:cNvSpPr>
            <a:spLocks noGrp="1"/>
          </p:cNvSpPr>
          <p:nvPr>
            <p:ph type="dt" sz="half" idx="10"/>
          </p:nvPr>
        </p:nvSpPr>
        <p:spPr>
          <a:xfrm>
            <a:off x="1663733" y="3957041"/>
            <a:ext cx="4467288" cy="481263"/>
          </a:xfrm>
        </p:spPr>
        <p:txBody>
          <a:bodyPr/>
          <a:lstStyle/>
          <a:p>
            <a:r>
              <a:rPr lang="en-US" dirty="0"/>
              <a:t>Paul FitzGerald</a:t>
            </a:r>
          </a:p>
          <a:p>
            <a:fld id="{5BE6D354-99C5-404C-B6A2-01FFCCA0E449}" type="datetime4">
              <a:rPr lang="en-US" smtClean="0"/>
              <a:t>April 28, 2022</a:t>
            </a:fld>
            <a:endParaRPr lang="en-CA" dirty="0"/>
          </a:p>
        </p:txBody>
      </p:sp>
    </p:spTree>
    <p:extLst>
      <p:ext uri="{BB962C8B-B14F-4D97-AF65-F5344CB8AC3E}">
        <p14:creationId xmlns:p14="http://schemas.microsoft.com/office/powerpoint/2010/main" val="50591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8F86D51-AD5C-4CC5-AE6A-79582A78C389}"/>
              </a:ext>
            </a:extLst>
          </p:cNvPr>
          <p:cNvSpPr>
            <a:spLocks noGrp="1"/>
          </p:cNvSpPr>
          <p:nvPr>
            <p:ph type="dt" sz="half" idx="10"/>
          </p:nvPr>
        </p:nvSpPr>
        <p:spPr/>
        <p:txBody>
          <a:bodyPr/>
          <a:lstStyle/>
          <a:p>
            <a:fld id="{9AC9EBFE-5BA1-460F-BE92-8CF5579A714B}" type="datetime4">
              <a:rPr lang="en-US" smtClean="0"/>
              <a:t>April 28, 2022</a:t>
            </a:fld>
            <a:endParaRPr lang="en-CA"/>
          </a:p>
        </p:txBody>
      </p:sp>
      <p:sp>
        <p:nvSpPr>
          <p:cNvPr id="4" name="Footer Placeholder 3">
            <a:extLst>
              <a:ext uri="{FF2B5EF4-FFF2-40B4-BE49-F238E27FC236}">
                <a16:creationId xmlns:a16="http://schemas.microsoft.com/office/drawing/2014/main" id="{56A8998D-982C-42C3-9011-28E6F5E04977}"/>
              </a:ext>
            </a:extLst>
          </p:cNvPr>
          <p:cNvSpPr>
            <a:spLocks noGrp="1"/>
          </p:cNvSpPr>
          <p:nvPr>
            <p:ph type="ftr" sz="quarter" idx="11"/>
          </p:nvPr>
        </p:nvSpPr>
        <p:spPr/>
        <p:txBody>
          <a:bodyPr/>
          <a:lstStyle/>
          <a:p>
            <a:r>
              <a:rPr lang="en-CA"/>
              <a:t>Presentation Title</a:t>
            </a:r>
          </a:p>
        </p:txBody>
      </p:sp>
      <p:sp>
        <p:nvSpPr>
          <p:cNvPr id="5" name="Slide Number Placeholder 4">
            <a:extLst>
              <a:ext uri="{FF2B5EF4-FFF2-40B4-BE49-F238E27FC236}">
                <a16:creationId xmlns:a16="http://schemas.microsoft.com/office/drawing/2014/main" id="{B39F6606-F140-4A15-A5C3-09D29BEB198E}"/>
              </a:ext>
            </a:extLst>
          </p:cNvPr>
          <p:cNvSpPr>
            <a:spLocks noGrp="1"/>
          </p:cNvSpPr>
          <p:nvPr>
            <p:ph type="sldNum" sz="quarter" idx="12"/>
          </p:nvPr>
        </p:nvSpPr>
        <p:spPr/>
        <p:txBody>
          <a:bodyPr/>
          <a:lstStyle/>
          <a:p>
            <a:fld id="{00E6A5BD-C011-4A45-AA3A-201790FB7F2B}" type="slidenum">
              <a:rPr lang="en-CA" smtClean="0"/>
              <a:t>2</a:t>
            </a:fld>
            <a:endParaRPr lang="en-CA"/>
          </a:p>
        </p:txBody>
      </p:sp>
      <p:sp>
        <p:nvSpPr>
          <p:cNvPr id="6" name="Title 3">
            <a:extLst>
              <a:ext uri="{FF2B5EF4-FFF2-40B4-BE49-F238E27FC236}">
                <a16:creationId xmlns:a16="http://schemas.microsoft.com/office/drawing/2014/main" id="{C9CCA874-508C-4AD6-BC53-CF4FBCDD1D7E}"/>
              </a:ext>
            </a:extLst>
          </p:cNvPr>
          <p:cNvSpPr>
            <a:spLocks noGrp="1"/>
          </p:cNvSpPr>
          <p:nvPr>
            <p:ph type="title"/>
          </p:nvPr>
        </p:nvSpPr>
        <p:spPr>
          <a:xfrm>
            <a:off x="592351" y="222086"/>
            <a:ext cx="10032533" cy="413181"/>
          </a:xfrm>
        </p:spPr>
        <p:txBody>
          <a:bodyPr/>
          <a:lstStyle/>
          <a:p>
            <a:pPr>
              <a:lnSpc>
                <a:spcPct val="70000"/>
              </a:lnSpc>
            </a:pPr>
            <a:r>
              <a:rPr lang="en-US" dirty="0"/>
              <a:t>Voxelized XCAT phantom experiments</a:t>
            </a:r>
          </a:p>
        </p:txBody>
      </p:sp>
      <p:sp>
        <p:nvSpPr>
          <p:cNvPr id="8" name="TextBox 7">
            <a:extLst>
              <a:ext uri="{FF2B5EF4-FFF2-40B4-BE49-F238E27FC236}">
                <a16:creationId xmlns:a16="http://schemas.microsoft.com/office/drawing/2014/main" id="{D8B415CE-DE6D-4133-A2F5-C58A2CCB4CBC}"/>
              </a:ext>
            </a:extLst>
          </p:cNvPr>
          <p:cNvSpPr txBox="1"/>
          <p:nvPr/>
        </p:nvSpPr>
        <p:spPr>
          <a:xfrm>
            <a:off x="592351" y="612844"/>
            <a:ext cx="4843807" cy="5909310"/>
          </a:xfrm>
          <a:prstGeom prst="rect">
            <a:avLst/>
          </a:prstGeom>
          <a:noFill/>
        </p:spPr>
        <p:txBody>
          <a:bodyPr wrap="square">
            <a:spAutoFit/>
          </a:bodyPr>
          <a:lstStyle/>
          <a:p>
            <a:r>
              <a:rPr lang="en-US" b="1" dirty="0"/>
              <a:t>Scanner</a:t>
            </a:r>
          </a:p>
          <a:p>
            <a:pPr marL="285750" indent="-285750">
              <a:buFont typeface="Arial" panose="020B0604020202020204" pitchFamily="34" charset="0"/>
              <a:buChar char="•"/>
            </a:pPr>
            <a:r>
              <a:rPr lang="en-US" dirty="0"/>
              <a:t>1-mm x 1-mm uniform focal spot</a:t>
            </a:r>
          </a:p>
          <a:p>
            <a:pPr marL="285750" indent="-285750">
              <a:buFont typeface="Arial" panose="020B0604020202020204" pitchFamily="34" charset="0"/>
              <a:buChar char="•"/>
            </a:pPr>
            <a:r>
              <a:rPr lang="en-US" dirty="0"/>
              <a:t>1-mm x 1-mm detector pixels</a:t>
            </a:r>
          </a:p>
          <a:p>
            <a:pPr marL="285750" indent="-285750">
              <a:buFont typeface="Arial" panose="020B0604020202020204" pitchFamily="34" charset="0"/>
              <a:buChar char="•"/>
            </a:pPr>
            <a:r>
              <a:rPr lang="en-US" dirty="0"/>
              <a:t>1 detector row</a:t>
            </a:r>
          </a:p>
          <a:p>
            <a:pPr marL="285750" indent="-285750">
              <a:buFont typeface="Arial" panose="020B0604020202020204" pitchFamily="34" charset="0"/>
              <a:buChar char="•"/>
            </a:pPr>
            <a:r>
              <a:rPr lang="en-US" dirty="0"/>
              <a:t>¼-detector column offset</a:t>
            </a:r>
          </a:p>
          <a:p>
            <a:endParaRPr lang="en-US" dirty="0"/>
          </a:p>
          <a:p>
            <a:r>
              <a:rPr lang="en-US" b="1" dirty="0"/>
              <a:t>Physics</a:t>
            </a:r>
          </a:p>
          <a:p>
            <a:pPr marL="285750" indent="-285750">
              <a:buFont typeface="Arial" panose="020B0604020202020204" pitchFamily="34" charset="0"/>
              <a:buChar char="•"/>
            </a:pPr>
            <a:r>
              <a:rPr lang="en-US" dirty="0"/>
              <a:t>120 kV</a:t>
            </a:r>
          </a:p>
          <a:p>
            <a:pPr marL="285750" indent="-285750">
              <a:buFont typeface="Arial" panose="020B0604020202020204" pitchFamily="34" charset="0"/>
              <a:buChar char="•"/>
            </a:pPr>
            <a:r>
              <a:rPr lang="en-US" dirty="0"/>
              <a:t>Quantum noise on</a:t>
            </a:r>
          </a:p>
          <a:p>
            <a:pPr marL="285750" indent="-285750">
              <a:buFont typeface="Arial" panose="020B0604020202020204" pitchFamily="34" charset="0"/>
              <a:buChar char="•"/>
            </a:pPr>
            <a:r>
              <a:rPr lang="en-US" dirty="0"/>
              <a:t>Electronic noise on</a:t>
            </a:r>
          </a:p>
          <a:p>
            <a:pPr marL="285750" indent="-285750">
              <a:buFont typeface="Arial" panose="020B0604020202020204" pitchFamily="34" charset="0"/>
              <a:buChar char="•"/>
            </a:pPr>
            <a:r>
              <a:rPr lang="en-US" dirty="0"/>
              <a:t>Electronic noise = 3500 e- or 20,000 e-</a:t>
            </a:r>
          </a:p>
          <a:p>
            <a:pPr marL="285750" indent="-285750">
              <a:buFont typeface="Arial" panose="020B0604020202020204" pitchFamily="34" charset="0"/>
              <a:buChar char="•"/>
            </a:pPr>
            <a:r>
              <a:rPr lang="en-US" dirty="0"/>
              <a:t>Scatter off</a:t>
            </a:r>
          </a:p>
          <a:p>
            <a:pPr marL="285750" indent="-285750">
              <a:buFont typeface="Arial" panose="020B0604020202020204" pitchFamily="34" charset="0"/>
              <a:buChar char="•"/>
            </a:pPr>
            <a:r>
              <a:rPr lang="en-US" dirty="0"/>
              <a:t>2x1 source sampling</a:t>
            </a:r>
          </a:p>
          <a:p>
            <a:pPr marL="285750" indent="-285750">
              <a:buFont typeface="Arial" panose="020B0604020202020204" pitchFamily="34" charset="0"/>
              <a:buChar char="•"/>
            </a:pPr>
            <a:r>
              <a:rPr lang="en-US" dirty="0"/>
              <a:t>1x1 detector sampling</a:t>
            </a:r>
          </a:p>
          <a:p>
            <a:pPr marL="285750" indent="-285750">
              <a:buFont typeface="Arial" panose="020B0604020202020204" pitchFamily="34" charset="0"/>
              <a:buChar char="•"/>
            </a:pPr>
            <a:r>
              <a:rPr lang="en-US" dirty="0"/>
              <a:t>1x view sampling</a:t>
            </a:r>
          </a:p>
          <a:p>
            <a:endParaRPr lang="en-US" dirty="0"/>
          </a:p>
          <a:p>
            <a:r>
              <a:rPr lang="en-US" b="1" dirty="0"/>
              <a:t>Protocol</a:t>
            </a:r>
          </a:p>
          <a:p>
            <a:pPr marL="285750" indent="-285750">
              <a:buFont typeface="Arial" panose="020B0604020202020204" pitchFamily="34" charset="0"/>
              <a:buChar char="•"/>
            </a:pPr>
            <a:r>
              <a:rPr lang="en-US" dirty="0"/>
              <a:t>1-s rotation</a:t>
            </a:r>
          </a:p>
          <a:p>
            <a:pPr marL="285750" indent="-285750">
              <a:buFont typeface="Arial" panose="020B0604020202020204" pitchFamily="34" charset="0"/>
              <a:buChar char="•"/>
            </a:pPr>
            <a:r>
              <a:rPr lang="en-US" dirty="0"/>
              <a:t>vary mA</a:t>
            </a:r>
          </a:p>
          <a:p>
            <a:pPr marL="285750" indent="-285750">
              <a:buFont typeface="Arial" panose="020B0604020202020204" pitchFamily="34" charset="0"/>
              <a:buChar char="•"/>
            </a:pPr>
            <a:r>
              <a:rPr lang="en-US" dirty="0"/>
              <a:t>vary views/rotation</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20ECEEEA-F5F4-4996-8E52-FDE0DC5E259B}"/>
              </a:ext>
            </a:extLst>
          </p:cNvPr>
          <p:cNvSpPr txBox="1"/>
          <p:nvPr/>
        </p:nvSpPr>
        <p:spPr>
          <a:xfrm>
            <a:off x="5878689" y="1026025"/>
            <a:ext cx="6094324" cy="3416320"/>
          </a:xfrm>
          <a:prstGeom prst="rect">
            <a:avLst/>
          </a:prstGeom>
          <a:noFill/>
        </p:spPr>
        <p:txBody>
          <a:bodyPr wrap="square">
            <a:spAutoFit/>
          </a:bodyPr>
          <a:lstStyle/>
          <a:p>
            <a:r>
              <a:rPr lang="en-US" b="1" dirty="0"/>
              <a:t>Phantom</a:t>
            </a:r>
            <a:endParaRPr lang="en-US" dirty="0"/>
          </a:p>
          <a:p>
            <a:pPr marL="285750" indent="-285750">
              <a:buFont typeface="Arial" panose="020B0604020202020204" pitchFamily="34" charset="0"/>
              <a:buChar char="•"/>
            </a:pPr>
            <a:r>
              <a:rPr lang="en-US" sz="1800" dirty="0"/>
              <a:t>1650x1080x1-pixel phantom</a:t>
            </a:r>
          </a:p>
          <a:p>
            <a:pPr marL="285750" indent="-285750">
              <a:buFont typeface="Arial" panose="020B0604020202020204" pitchFamily="34" charset="0"/>
              <a:buChar char="•"/>
            </a:pPr>
            <a:r>
              <a:rPr lang="en-US" sz="1800" dirty="0"/>
              <a:t>0.25 mm XY pixel</a:t>
            </a:r>
          </a:p>
          <a:p>
            <a:pPr marL="285750" indent="-285750">
              <a:buFont typeface="Arial" panose="020B0604020202020204" pitchFamily="34" charset="0"/>
              <a:buChar char="•"/>
            </a:pPr>
            <a:r>
              <a:rPr lang="en-US" dirty="0"/>
              <a:t>50</a:t>
            </a:r>
            <a:r>
              <a:rPr lang="en-US" sz="1800" dirty="0"/>
              <a:t> mm Z pixel</a:t>
            </a:r>
          </a:p>
          <a:p>
            <a:endParaRPr lang="en-US" dirty="0"/>
          </a:p>
          <a:p>
            <a:r>
              <a:rPr lang="en-US" b="1" dirty="0"/>
              <a:t>Recon</a:t>
            </a:r>
          </a:p>
          <a:p>
            <a:pPr marL="285750" indent="-285750">
              <a:buFont typeface="Arial" panose="020B0604020202020204" pitchFamily="34" charset="0"/>
              <a:buChar char="•"/>
            </a:pPr>
            <a:r>
              <a:rPr lang="en-US" dirty="0"/>
              <a:t>1 slice</a:t>
            </a:r>
          </a:p>
          <a:p>
            <a:pPr marL="285750" indent="-285750">
              <a:buFont typeface="Arial" panose="020B0604020202020204" pitchFamily="34" charset="0"/>
              <a:buChar char="•"/>
            </a:pPr>
            <a:r>
              <a:rPr lang="en-US" dirty="0"/>
              <a:t>0.568-mm slice thickness (native)</a:t>
            </a:r>
          </a:p>
          <a:p>
            <a:pPr marL="285750" indent="-285750">
              <a:buFont typeface="Arial" panose="020B0604020202020204" pitchFamily="34" charset="0"/>
              <a:buChar char="•"/>
            </a:pPr>
            <a:r>
              <a:rPr lang="en-US" dirty="0"/>
              <a:t>325-mm FOV</a:t>
            </a:r>
          </a:p>
          <a:p>
            <a:pPr marL="285750" indent="-285750">
              <a:buFont typeface="Arial" panose="020B0604020202020204" pitchFamily="34" charset="0"/>
              <a:buChar char="•"/>
            </a:pPr>
            <a:r>
              <a:rPr lang="en-US" dirty="0"/>
              <a:t>No offset</a:t>
            </a:r>
          </a:p>
          <a:p>
            <a:pPr marL="285750" indent="-285750">
              <a:buFont typeface="Arial" panose="020B0604020202020204" pitchFamily="34" charset="0"/>
              <a:buChar char="•"/>
            </a:pPr>
            <a:r>
              <a:rPr lang="en-US" dirty="0"/>
              <a:t>Standard kernel</a:t>
            </a:r>
          </a:p>
          <a:p>
            <a:pPr marL="285750" indent="-285750">
              <a:buFont typeface="Arial" panose="020B0604020202020204" pitchFamily="34" charset="0"/>
              <a:buChar char="•"/>
            </a:pPr>
            <a:r>
              <a:rPr lang="en-US" dirty="0"/>
              <a:t>HU</a:t>
            </a:r>
          </a:p>
        </p:txBody>
      </p:sp>
    </p:spTree>
    <p:extLst>
      <p:ext uri="{BB962C8B-B14F-4D97-AF65-F5344CB8AC3E}">
        <p14:creationId xmlns:p14="http://schemas.microsoft.com/office/powerpoint/2010/main" val="229607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199464" y="1078701"/>
            <a:ext cx="877381" cy="32578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16 mAs</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307974" y="5483137"/>
            <a:ext cx="100700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500 mAs</a:t>
            </a:r>
          </a:p>
        </p:txBody>
      </p:sp>
      <p:sp>
        <p:nvSpPr>
          <p:cNvPr id="14" name="Title 3">
            <a:extLst>
              <a:ext uri="{FF2B5EF4-FFF2-40B4-BE49-F238E27FC236}">
                <a16:creationId xmlns:a16="http://schemas.microsoft.com/office/drawing/2014/main" id="{BBB5BAD7-3A58-4F08-889C-E5C53B709215}"/>
              </a:ext>
            </a:extLst>
          </p:cNvPr>
          <p:cNvSpPr txBox="1">
            <a:spLocks/>
          </p:cNvSpPr>
          <p:nvPr/>
        </p:nvSpPr>
        <p:spPr>
          <a:xfrm>
            <a:off x="99438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128 views</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64274" y="3264678"/>
            <a:ext cx="1006999" cy="32578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 mAs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9739" y="244176"/>
            <a:ext cx="2286000" cy="228600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54299" y="244176"/>
            <a:ext cx="2286000" cy="2286000"/>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8859" y="244176"/>
            <a:ext cx="2286000" cy="228600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9739" y="2438736"/>
            <a:ext cx="2286000" cy="2286000"/>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54299" y="2438736"/>
            <a:ext cx="2286000" cy="2286000"/>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48859" y="2438736"/>
            <a:ext cx="2286000" cy="2286000"/>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9707" y="4633296"/>
            <a:ext cx="2286000" cy="228600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54235" y="4633296"/>
            <a:ext cx="2286000" cy="228600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748763" y="4628649"/>
            <a:ext cx="2286000" cy="2286000"/>
          </a:xfrm>
          <a:prstGeom prst="rect">
            <a:avLst/>
          </a:prstGeom>
        </p:spPr>
      </p:pic>
      <p:pic>
        <p:nvPicPr>
          <p:cNvPr id="38" name="Picture 37">
            <a:extLst>
              <a:ext uri="{FF2B5EF4-FFF2-40B4-BE49-F238E27FC236}">
                <a16:creationId xmlns:a16="http://schemas.microsoft.com/office/drawing/2014/main" id="{3B17197D-840E-419F-9FC4-2CD2166E58E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943419" y="248823"/>
            <a:ext cx="2286000" cy="2286000"/>
          </a:xfrm>
          <a:prstGeom prst="rect">
            <a:avLst/>
          </a:prstGeom>
        </p:spPr>
      </p:pic>
      <p:pic>
        <p:nvPicPr>
          <p:cNvPr id="40" name="Picture 39">
            <a:extLst>
              <a:ext uri="{FF2B5EF4-FFF2-40B4-BE49-F238E27FC236}">
                <a16:creationId xmlns:a16="http://schemas.microsoft.com/office/drawing/2014/main" id="{7208912B-8E60-4048-AB72-6C523B46372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943419" y="2438736"/>
            <a:ext cx="2286000" cy="2286000"/>
          </a:xfrm>
          <a:prstGeom prst="rect">
            <a:avLst/>
          </a:prstGeom>
        </p:spPr>
      </p:pic>
      <p:pic>
        <p:nvPicPr>
          <p:cNvPr id="41" name="Picture 40">
            <a:extLst>
              <a:ext uri="{FF2B5EF4-FFF2-40B4-BE49-F238E27FC236}">
                <a16:creationId xmlns:a16="http://schemas.microsoft.com/office/drawing/2014/main" id="{AF5C26F6-2CE1-430C-B12D-F8B857DC399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943419" y="4633296"/>
            <a:ext cx="2286000" cy="2286000"/>
          </a:xfrm>
          <a:prstGeom prst="rect">
            <a:avLst/>
          </a:prstGeom>
        </p:spPr>
      </p:pic>
      <p:sp>
        <p:nvSpPr>
          <p:cNvPr id="43" name="Title 3">
            <a:extLst>
              <a:ext uri="{FF2B5EF4-FFF2-40B4-BE49-F238E27FC236}">
                <a16:creationId xmlns:a16="http://schemas.microsoft.com/office/drawing/2014/main" id="{8B9DE41B-F240-4F60-920B-79C1B765F0D2}"/>
              </a:ext>
            </a:extLst>
          </p:cNvPr>
          <p:cNvSpPr txBox="1">
            <a:spLocks/>
          </p:cNvSpPr>
          <p:nvPr/>
        </p:nvSpPr>
        <p:spPr>
          <a:xfrm>
            <a:off x="317113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256 views</a:t>
            </a:r>
          </a:p>
        </p:txBody>
      </p:sp>
      <p:sp>
        <p:nvSpPr>
          <p:cNvPr id="44" name="Title 3">
            <a:extLst>
              <a:ext uri="{FF2B5EF4-FFF2-40B4-BE49-F238E27FC236}">
                <a16:creationId xmlns:a16="http://schemas.microsoft.com/office/drawing/2014/main" id="{F6A28B6D-3F33-45C4-86CA-33FA25ED725F}"/>
              </a:ext>
            </a:extLst>
          </p:cNvPr>
          <p:cNvSpPr txBox="1">
            <a:spLocks/>
          </p:cNvSpPr>
          <p:nvPr/>
        </p:nvSpPr>
        <p:spPr>
          <a:xfrm>
            <a:off x="5434376" y="0"/>
            <a:ext cx="1188608" cy="32833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512 views</a:t>
            </a:r>
          </a:p>
        </p:txBody>
      </p:sp>
      <p:sp>
        <p:nvSpPr>
          <p:cNvPr id="47" name="Title 3">
            <a:extLst>
              <a:ext uri="{FF2B5EF4-FFF2-40B4-BE49-F238E27FC236}">
                <a16:creationId xmlns:a16="http://schemas.microsoft.com/office/drawing/2014/main" id="{B901A7A4-74FE-4FEC-B8DB-0A5AF83D987E}"/>
              </a:ext>
            </a:extLst>
          </p:cNvPr>
          <p:cNvSpPr txBox="1">
            <a:spLocks/>
          </p:cNvSpPr>
          <p:nvPr/>
        </p:nvSpPr>
        <p:spPr>
          <a:xfrm>
            <a:off x="7591027"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1024 views</a:t>
            </a:r>
          </a:p>
        </p:txBody>
      </p:sp>
      <p:sp>
        <p:nvSpPr>
          <p:cNvPr id="25" name="Title 3">
            <a:extLst>
              <a:ext uri="{FF2B5EF4-FFF2-40B4-BE49-F238E27FC236}">
                <a16:creationId xmlns:a16="http://schemas.microsoft.com/office/drawing/2014/main" id="{8A660F41-B15C-4FA2-B95B-3458A9854C45}"/>
              </a:ext>
            </a:extLst>
          </p:cNvPr>
          <p:cNvSpPr txBox="1">
            <a:spLocks/>
          </p:cNvSpPr>
          <p:nvPr/>
        </p:nvSpPr>
        <p:spPr>
          <a:xfrm>
            <a:off x="9902147" y="3253401"/>
            <a:ext cx="1683602"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err="1">
                <a:solidFill>
                  <a:srgbClr val="6699FF"/>
                </a:solidFill>
              </a:rPr>
              <a:t>eNoise</a:t>
            </a:r>
            <a:r>
              <a:rPr lang="en-US" sz="1800" b="1" dirty="0">
                <a:solidFill>
                  <a:srgbClr val="6699FF"/>
                </a:solidFill>
              </a:rPr>
              <a:t> = 20000</a:t>
            </a:r>
          </a:p>
          <a:p>
            <a:r>
              <a:rPr lang="en-US" sz="1800" b="1" dirty="0">
                <a:solidFill>
                  <a:srgbClr val="FF0000"/>
                </a:solidFill>
              </a:rPr>
              <a:t>W/L = -200, 800</a:t>
            </a:r>
          </a:p>
        </p:txBody>
      </p:sp>
    </p:spTree>
    <p:extLst>
      <p:ext uri="{BB962C8B-B14F-4D97-AF65-F5344CB8AC3E}">
        <p14:creationId xmlns:p14="http://schemas.microsoft.com/office/powerpoint/2010/main" val="242668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199464" y="1078701"/>
            <a:ext cx="877381" cy="32578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16 mAs</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307974" y="5483137"/>
            <a:ext cx="100700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500 mAs</a:t>
            </a:r>
          </a:p>
        </p:txBody>
      </p:sp>
      <p:sp>
        <p:nvSpPr>
          <p:cNvPr id="14" name="Title 3">
            <a:extLst>
              <a:ext uri="{FF2B5EF4-FFF2-40B4-BE49-F238E27FC236}">
                <a16:creationId xmlns:a16="http://schemas.microsoft.com/office/drawing/2014/main" id="{BBB5BAD7-3A58-4F08-889C-E5C53B709215}"/>
              </a:ext>
            </a:extLst>
          </p:cNvPr>
          <p:cNvSpPr txBox="1">
            <a:spLocks/>
          </p:cNvSpPr>
          <p:nvPr/>
        </p:nvSpPr>
        <p:spPr>
          <a:xfrm>
            <a:off x="99438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128 views</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64274" y="3264678"/>
            <a:ext cx="1006999" cy="32578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 mAs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9739" y="244176"/>
            <a:ext cx="2286000" cy="228600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54299" y="244176"/>
            <a:ext cx="2286000" cy="2286000"/>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8859" y="244176"/>
            <a:ext cx="2286000" cy="228600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9739" y="2438736"/>
            <a:ext cx="2286000" cy="2286000"/>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54299" y="2438736"/>
            <a:ext cx="2286000" cy="2286000"/>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48859" y="2438736"/>
            <a:ext cx="2286000" cy="2286000"/>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9707" y="4633296"/>
            <a:ext cx="2286000" cy="228600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54235" y="4633296"/>
            <a:ext cx="2286000" cy="228600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748763" y="4628649"/>
            <a:ext cx="2286000" cy="2286000"/>
          </a:xfrm>
          <a:prstGeom prst="rect">
            <a:avLst/>
          </a:prstGeom>
        </p:spPr>
      </p:pic>
      <p:pic>
        <p:nvPicPr>
          <p:cNvPr id="38" name="Picture 37">
            <a:extLst>
              <a:ext uri="{FF2B5EF4-FFF2-40B4-BE49-F238E27FC236}">
                <a16:creationId xmlns:a16="http://schemas.microsoft.com/office/drawing/2014/main" id="{3B17197D-840E-419F-9FC4-2CD2166E58E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943419" y="248823"/>
            <a:ext cx="2286000" cy="2286000"/>
          </a:xfrm>
          <a:prstGeom prst="rect">
            <a:avLst/>
          </a:prstGeom>
        </p:spPr>
      </p:pic>
      <p:pic>
        <p:nvPicPr>
          <p:cNvPr id="40" name="Picture 39">
            <a:extLst>
              <a:ext uri="{FF2B5EF4-FFF2-40B4-BE49-F238E27FC236}">
                <a16:creationId xmlns:a16="http://schemas.microsoft.com/office/drawing/2014/main" id="{7208912B-8E60-4048-AB72-6C523B46372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943419" y="2438736"/>
            <a:ext cx="2286000" cy="2286000"/>
          </a:xfrm>
          <a:prstGeom prst="rect">
            <a:avLst/>
          </a:prstGeom>
        </p:spPr>
      </p:pic>
      <p:pic>
        <p:nvPicPr>
          <p:cNvPr id="41" name="Picture 40">
            <a:extLst>
              <a:ext uri="{FF2B5EF4-FFF2-40B4-BE49-F238E27FC236}">
                <a16:creationId xmlns:a16="http://schemas.microsoft.com/office/drawing/2014/main" id="{AF5C26F6-2CE1-430C-B12D-F8B857DC399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943419" y="4633296"/>
            <a:ext cx="2286000" cy="2286000"/>
          </a:xfrm>
          <a:prstGeom prst="rect">
            <a:avLst/>
          </a:prstGeom>
        </p:spPr>
      </p:pic>
      <p:sp>
        <p:nvSpPr>
          <p:cNvPr id="43" name="Title 3">
            <a:extLst>
              <a:ext uri="{FF2B5EF4-FFF2-40B4-BE49-F238E27FC236}">
                <a16:creationId xmlns:a16="http://schemas.microsoft.com/office/drawing/2014/main" id="{8B9DE41B-F240-4F60-920B-79C1B765F0D2}"/>
              </a:ext>
            </a:extLst>
          </p:cNvPr>
          <p:cNvSpPr txBox="1">
            <a:spLocks/>
          </p:cNvSpPr>
          <p:nvPr/>
        </p:nvSpPr>
        <p:spPr>
          <a:xfrm>
            <a:off x="317113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256 views</a:t>
            </a:r>
          </a:p>
        </p:txBody>
      </p:sp>
      <p:sp>
        <p:nvSpPr>
          <p:cNvPr id="44" name="Title 3">
            <a:extLst>
              <a:ext uri="{FF2B5EF4-FFF2-40B4-BE49-F238E27FC236}">
                <a16:creationId xmlns:a16="http://schemas.microsoft.com/office/drawing/2014/main" id="{F6A28B6D-3F33-45C4-86CA-33FA25ED725F}"/>
              </a:ext>
            </a:extLst>
          </p:cNvPr>
          <p:cNvSpPr txBox="1">
            <a:spLocks/>
          </p:cNvSpPr>
          <p:nvPr/>
        </p:nvSpPr>
        <p:spPr>
          <a:xfrm>
            <a:off x="5434376" y="0"/>
            <a:ext cx="1188608" cy="32833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512 views</a:t>
            </a:r>
          </a:p>
        </p:txBody>
      </p:sp>
      <p:sp>
        <p:nvSpPr>
          <p:cNvPr id="47" name="Title 3">
            <a:extLst>
              <a:ext uri="{FF2B5EF4-FFF2-40B4-BE49-F238E27FC236}">
                <a16:creationId xmlns:a16="http://schemas.microsoft.com/office/drawing/2014/main" id="{B901A7A4-74FE-4FEC-B8DB-0A5AF83D987E}"/>
              </a:ext>
            </a:extLst>
          </p:cNvPr>
          <p:cNvSpPr txBox="1">
            <a:spLocks/>
          </p:cNvSpPr>
          <p:nvPr/>
        </p:nvSpPr>
        <p:spPr>
          <a:xfrm>
            <a:off x="7591027"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1024 views</a:t>
            </a:r>
          </a:p>
        </p:txBody>
      </p:sp>
      <p:sp>
        <p:nvSpPr>
          <p:cNvPr id="25" name="Title 3">
            <a:extLst>
              <a:ext uri="{FF2B5EF4-FFF2-40B4-BE49-F238E27FC236}">
                <a16:creationId xmlns:a16="http://schemas.microsoft.com/office/drawing/2014/main" id="{8A660F41-B15C-4FA2-B95B-3458A9854C45}"/>
              </a:ext>
            </a:extLst>
          </p:cNvPr>
          <p:cNvSpPr txBox="1">
            <a:spLocks/>
          </p:cNvSpPr>
          <p:nvPr/>
        </p:nvSpPr>
        <p:spPr>
          <a:xfrm>
            <a:off x="9902147" y="3253401"/>
            <a:ext cx="1683602"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err="1">
                <a:solidFill>
                  <a:srgbClr val="6699FF"/>
                </a:solidFill>
              </a:rPr>
              <a:t>eNoise</a:t>
            </a:r>
            <a:r>
              <a:rPr lang="en-US" sz="1800" b="1" dirty="0">
                <a:solidFill>
                  <a:srgbClr val="6699FF"/>
                </a:solidFill>
              </a:rPr>
              <a:t> = 20000</a:t>
            </a:r>
          </a:p>
          <a:p>
            <a:r>
              <a:rPr lang="en-US" sz="1800" b="1" dirty="0">
                <a:solidFill>
                  <a:srgbClr val="FF0000"/>
                </a:solidFill>
              </a:rPr>
              <a:t>W/L = -150, 800</a:t>
            </a:r>
          </a:p>
        </p:txBody>
      </p:sp>
    </p:spTree>
    <p:extLst>
      <p:ext uri="{BB962C8B-B14F-4D97-AF65-F5344CB8AC3E}">
        <p14:creationId xmlns:p14="http://schemas.microsoft.com/office/powerpoint/2010/main" val="16482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199464" y="1078701"/>
            <a:ext cx="877381" cy="32578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16 mAs</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307974" y="5483137"/>
            <a:ext cx="100700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500 mAs</a:t>
            </a:r>
          </a:p>
        </p:txBody>
      </p:sp>
      <p:sp>
        <p:nvSpPr>
          <p:cNvPr id="14" name="Title 3">
            <a:extLst>
              <a:ext uri="{FF2B5EF4-FFF2-40B4-BE49-F238E27FC236}">
                <a16:creationId xmlns:a16="http://schemas.microsoft.com/office/drawing/2014/main" id="{BBB5BAD7-3A58-4F08-889C-E5C53B709215}"/>
              </a:ext>
            </a:extLst>
          </p:cNvPr>
          <p:cNvSpPr txBox="1">
            <a:spLocks/>
          </p:cNvSpPr>
          <p:nvPr/>
        </p:nvSpPr>
        <p:spPr>
          <a:xfrm>
            <a:off x="99438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128 views</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64274" y="3264678"/>
            <a:ext cx="1006999" cy="32578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 mAs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9739" y="244176"/>
            <a:ext cx="2286000" cy="228600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54299" y="244176"/>
            <a:ext cx="2286000" cy="2286000"/>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8859" y="244176"/>
            <a:ext cx="2286000" cy="228600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9739" y="2438736"/>
            <a:ext cx="2286000" cy="2286000"/>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54299" y="2438736"/>
            <a:ext cx="2286000" cy="2286000"/>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48859" y="2438736"/>
            <a:ext cx="2286000" cy="2286000"/>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9707" y="4633296"/>
            <a:ext cx="2286000" cy="228600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54235" y="4633296"/>
            <a:ext cx="2286000" cy="228600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748763" y="4628649"/>
            <a:ext cx="2286000" cy="2286000"/>
          </a:xfrm>
          <a:prstGeom prst="rect">
            <a:avLst/>
          </a:prstGeom>
        </p:spPr>
      </p:pic>
      <p:pic>
        <p:nvPicPr>
          <p:cNvPr id="38" name="Picture 37">
            <a:extLst>
              <a:ext uri="{FF2B5EF4-FFF2-40B4-BE49-F238E27FC236}">
                <a16:creationId xmlns:a16="http://schemas.microsoft.com/office/drawing/2014/main" id="{3B17197D-840E-419F-9FC4-2CD2166E58E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943419" y="248823"/>
            <a:ext cx="2286000" cy="2286000"/>
          </a:xfrm>
          <a:prstGeom prst="rect">
            <a:avLst/>
          </a:prstGeom>
        </p:spPr>
      </p:pic>
      <p:pic>
        <p:nvPicPr>
          <p:cNvPr id="40" name="Picture 39">
            <a:extLst>
              <a:ext uri="{FF2B5EF4-FFF2-40B4-BE49-F238E27FC236}">
                <a16:creationId xmlns:a16="http://schemas.microsoft.com/office/drawing/2014/main" id="{7208912B-8E60-4048-AB72-6C523B46372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943419" y="2438736"/>
            <a:ext cx="2286000" cy="2286000"/>
          </a:xfrm>
          <a:prstGeom prst="rect">
            <a:avLst/>
          </a:prstGeom>
        </p:spPr>
      </p:pic>
      <p:pic>
        <p:nvPicPr>
          <p:cNvPr id="41" name="Picture 40">
            <a:extLst>
              <a:ext uri="{FF2B5EF4-FFF2-40B4-BE49-F238E27FC236}">
                <a16:creationId xmlns:a16="http://schemas.microsoft.com/office/drawing/2014/main" id="{AF5C26F6-2CE1-430C-B12D-F8B857DC399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943419" y="4633296"/>
            <a:ext cx="2286000" cy="2286000"/>
          </a:xfrm>
          <a:prstGeom prst="rect">
            <a:avLst/>
          </a:prstGeom>
        </p:spPr>
      </p:pic>
      <p:sp>
        <p:nvSpPr>
          <p:cNvPr id="43" name="Title 3">
            <a:extLst>
              <a:ext uri="{FF2B5EF4-FFF2-40B4-BE49-F238E27FC236}">
                <a16:creationId xmlns:a16="http://schemas.microsoft.com/office/drawing/2014/main" id="{8B9DE41B-F240-4F60-920B-79C1B765F0D2}"/>
              </a:ext>
            </a:extLst>
          </p:cNvPr>
          <p:cNvSpPr txBox="1">
            <a:spLocks/>
          </p:cNvSpPr>
          <p:nvPr/>
        </p:nvSpPr>
        <p:spPr>
          <a:xfrm>
            <a:off x="317113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256 views</a:t>
            </a:r>
          </a:p>
        </p:txBody>
      </p:sp>
      <p:sp>
        <p:nvSpPr>
          <p:cNvPr id="44" name="Title 3">
            <a:extLst>
              <a:ext uri="{FF2B5EF4-FFF2-40B4-BE49-F238E27FC236}">
                <a16:creationId xmlns:a16="http://schemas.microsoft.com/office/drawing/2014/main" id="{F6A28B6D-3F33-45C4-86CA-33FA25ED725F}"/>
              </a:ext>
            </a:extLst>
          </p:cNvPr>
          <p:cNvSpPr txBox="1">
            <a:spLocks/>
          </p:cNvSpPr>
          <p:nvPr/>
        </p:nvSpPr>
        <p:spPr>
          <a:xfrm>
            <a:off x="5434376" y="0"/>
            <a:ext cx="1188608" cy="32833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512 views</a:t>
            </a:r>
          </a:p>
        </p:txBody>
      </p:sp>
      <p:sp>
        <p:nvSpPr>
          <p:cNvPr id="47" name="Title 3">
            <a:extLst>
              <a:ext uri="{FF2B5EF4-FFF2-40B4-BE49-F238E27FC236}">
                <a16:creationId xmlns:a16="http://schemas.microsoft.com/office/drawing/2014/main" id="{B901A7A4-74FE-4FEC-B8DB-0A5AF83D987E}"/>
              </a:ext>
            </a:extLst>
          </p:cNvPr>
          <p:cNvSpPr txBox="1">
            <a:spLocks/>
          </p:cNvSpPr>
          <p:nvPr/>
        </p:nvSpPr>
        <p:spPr>
          <a:xfrm>
            <a:off x="7591027"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1024 views</a:t>
            </a:r>
          </a:p>
        </p:txBody>
      </p:sp>
      <p:sp>
        <p:nvSpPr>
          <p:cNvPr id="25" name="Title 3">
            <a:extLst>
              <a:ext uri="{FF2B5EF4-FFF2-40B4-BE49-F238E27FC236}">
                <a16:creationId xmlns:a16="http://schemas.microsoft.com/office/drawing/2014/main" id="{8A660F41-B15C-4FA2-B95B-3458A9854C45}"/>
              </a:ext>
            </a:extLst>
          </p:cNvPr>
          <p:cNvSpPr txBox="1">
            <a:spLocks/>
          </p:cNvSpPr>
          <p:nvPr/>
        </p:nvSpPr>
        <p:spPr>
          <a:xfrm>
            <a:off x="9902147" y="3253401"/>
            <a:ext cx="1683602"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err="1">
                <a:solidFill>
                  <a:srgbClr val="6699FF"/>
                </a:solidFill>
              </a:rPr>
              <a:t>eNoise</a:t>
            </a:r>
            <a:r>
              <a:rPr lang="en-US" sz="1800" b="1" dirty="0">
                <a:solidFill>
                  <a:srgbClr val="6699FF"/>
                </a:solidFill>
              </a:rPr>
              <a:t> = 20000</a:t>
            </a:r>
          </a:p>
          <a:p>
            <a:r>
              <a:rPr lang="en-US" sz="1800" b="1" dirty="0">
                <a:solidFill>
                  <a:srgbClr val="FF0000"/>
                </a:solidFill>
              </a:rPr>
              <a:t>W/L = -150, 600</a:t>
            </a:r>
          </a:p>
        </p:txBody>
      </p:sp>
    </p:spTree>
    <p:extLst>
      <p:ext uri="{BB962C8B-B14F-4D97-AF65-F5344CB8AC3E}">
        <p14:creationId xmlns:p14="http://schemas.microsoft.com/office/powerpoint/2010/main" val="971876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199464" y="1078701"/>
            <a:ext cx="877381" cy="32578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16 mAs</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307974" y="5483137"/>
            <a:ext cx="100700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500 mAs</a:t>
            </a:r>
          </a:p>
        </p:txBody>
      </p:sp>
      <p:sp>
        <p:nvSpPr>
          <p:cNvPr id="14" name="Title 3">
            <a:extLst>
              <a:ext uri="{FF2B5EF4-FFF2-40B4-BE49-F238E27FC236}">
                <a16:creationId xmlns:a16="http://schemas.microsoft.com/office/drawing/2014/main" id="{BBB5BAD7-3A58-4F08-889C-E5C53B709215}"/>
              </a:ext>
            </a:extLst>
          </p:cNvPr>
          <p:cNvSpPr txBox="1">
            <a:spLocks/>
          </p:cNvSpPr>
          <p:nvPr/>
        </p:nvSpPr>
        <p:spPr>
          <a:xfrm>
            <a:off x="99438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128 views</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64274" y="3264678"/>
            <a:ext cx="1006999" cy="32578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 mAs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9739" y="244176"/>
            <a:ext cx="2286000" cy="228600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54299" y="244176"/>
            <a:ext cx="2286000" cy="2286000"/>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8859" y="244176"/>
            <a:ext cx="2286000" cy="228600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9739" y="2438736"/>
            <a:ext cx="2286000" cy="2286000"/>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54299" y="2438736"/>
            <a:ext cx="2286000" cy="2286000"/>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48859" y="2438736"/>
            <a:ext cx="2286000" cy="2286000"/>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9707" y="4633296"/>
            <a:ext cx="2286000" cy="228600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54235" y="4633296"/>
            <a:ext cx="2286000" cy="228600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748763" y="4628649"/>
            <a:ext cx="2286000" cy="2286000"/>
          </a:xfrm>
          <a:prstGeom prst="rect">
            <a:avLst/>
          </a:prstGeom>
        </p:spPr>
      </p:pic>
      <p:pic>
        <p:nvPicPr>
          <p:cNvPr id="38" name="Picture 37">
            <a:extLst>
              <a:ext uri="{FF2B5EF4-FFF2-40B4-BE49-F238E27FC236}">
                <a16:creationId xmlns:a16="http://schemas.microsoft.com/office/drawing/2014/main" id="{3B17197D-840E-419F-9FC4-2CD2166E58E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943419" y="248823"/>
            <a:ext cx="2286000" cy="2286000"/>
          </a:xfrm>
          <a:prstGeom prst="rect">
            <a:avLst/>
          </a:prstGeom>
        </p:spPr>
      </p:pic>
      <p:pic>
        <p:nvPicPr>
          <p:cNvPr id="40" name="Picture 39">
            <a:extLst>
              <a:ext uri="{FF2B5EF4-FFF2-40B4-BE49-F238E27FC236}">
                <a16:creationId xmlns:a16="http://schemas.microsoft.com/office/drawing/2014/main" id="{7208912B-8E60-4048-AB72-6C523B46372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943419" y="2438736"/>
            <a:ext cx="2286000" cy="2286000"/>
          </a:xfrm>
          <a:prstGeom prst="rect">
            <a:avLst/>
          </a:prstGeom>
        </p:spPr>
      </p:pic>
      <p:pic>
        <p:nvPicPr>
          <p:cNvPr id="41" name="Picture 40">
            <a:extLst>
              <a:ext uri="{FF2B5EF4-FFF2-40B4-BE49-F238E27FC236}">
                <a16:creationId xmlns:a16="http://schemas.microsoft.com/office/drawing/2014/main" id="{AF5C26F6-2CE1-430C-B12D-F8B857DC399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943419" y="4633296"/>
            <a:ext cx="2286000" cy="2286000"/>
          </a:xfrm>
          <a:prstGeom prst="rect">
            <a:avLst/>
          </a:prstGeom>
        </p:spPr>
      </p:pic>
      <p:sp>
        <p:nvSpPr>
          <p:cNvPr id="43" name="Title 3">
            <a:extLst>
              <a:ext uri="{FF2B5EF4-FFF2-40B4-BE49-F238E27FC236}">
                <a16:creationId xmlns:a16="http://schemas.microsoft.com/office/drawing/2014/main" id="{8B9DE41B-F240-4F60-920B-79C1B765F0D2}"/>
              </a:ext>
            </a:extLst>
          </p:cNvPr>
          <p:cNvSpPr txBox="1">
            <a:spLocks/>
          </p:cNvSpPr>
          <p:nvPr/>
        </p:nvSpPr>
        <p:spPr>
          <a:xfrm>
            <a:off x="317113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256 views</a:t>
            </a:r>
          </a:p>
        </p:txBody>
      </p:sp>
      <p:sp>
        <p:nvSpPr>
          <p:cNvPr id="44" name="Title 3">
            <a:extLst>
              <a:ext uri="{FF2B5EF4-FFF2-40B4-BE49-F238E27FC236}">
                <a16:creationId xmlns:a16="http://schemas.microsoft.com/office/drawing/2014/main" id="{F6A28B6D-3F33-45C4-86CA-33FA25ED725F}"/>
              </a:ext>
            </a:extLst>
          </p:cNvPr>
          <p:cNvSpPr txBox="1">
            <a:spLocks/>
          </p:cNvSpPr>
          <p:nvPr/>
        </p:nvSpPr>
        <p:spPr>
          <a:xfrm>
            <a:off x="5434376" y="0"/>
            <a:ext cx="1188608" cy="32833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512 views</a:t>
            </a:r>
          </a:p>
        </p:txBody>
      </p:sp>
      <p:sp>
        <p:nvSpPr>
          <p:cNvPr id="47" name="Title 3">
            <a:extLst>
              <a:ext uri="{FF2B5EF4-FFF2-40B4-BE49-F238E27FC236}">
                <a16:creationId xmlns:a16="http://schemas.microsoft.com/office/drawing/2014/main" id="{B901A7A4-74FE-4FEC-B8DB-0A5AF83D987E}"/>
              </a:ext>
            </a:extLst>
          </p:cNvPr>
          <p:cNvSpPr txBox="1">
            <a:spLocks/>
          </p:cNvSpPr>
          <p:nvPr/>
        </p:nvSpPr>
        <p:spPr>
          <a:xfrm>
            <a:off x="7591027"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1024 views</a:t>
            </a:r>
          </a:p>
        </p:txBody>
      </p:sp>
      <p:sp>
        <p:nvSpPr>
          <p:cNvPr id="25" name="Title 3">
            <a:extLst>
              <a:ext uri="{FF2B5EF4-FFF2-40B4-BE49-F238E27FC236}">
                <a16:creationId xmlns:a16="http://schemas.microsoft.com/office/drawing/2014/main" id="{8A660F41-B15C-4FA2-B95B-3458A9854C45}"/>
              </a:ext>
            </a:extLst>
          </p:cNvPr>
          <p:cNvSpPr txBox="1">
            <a:spLocks/>
          </p:cNvSpPr>
          <p:nvPr/>
        </p:nvSpPr>
        <p:spPr>
          <a:xfrm>
            <a:off x="9902147" y="3253401"/>
            <a:ext cx="1683602"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err="1">
                <a:solidFill>
                  <a:srgbClr val="6699FF"/>
                </a:solidFill>
              </a:rPr>
              <a:t>eNoise</a:t>
            </a:r>
            <a:r>
              <a:rPr lang="en-US" sz="1800" b="1" dirty="0">
                <a:solidFill>
                  <a:srgbClr val="6699FF"/>
                </a:solidFill>
              </a:rPr>
              <a:t> = 20000</a:t>
            </a:r>
          </a:p>
          <a:p>
            <a:r>
              <a:rPr lang="en-US" sz="1800" b="1" dirty="0">
                <a:solidFill>
                  <a:srgbClr val="FF0000"/>
                </a:solidFill>
              </a:rPr>
              <a:t>W/L = -150, 400</a:t>
            </a:r>
          </a:p>
        </p:txBody>
      </p:sp>
    </p:spTree>
    <p:extLst>
      <p:ext uri="{BB962C8B-B14F-4D97-AF65-F5344CB8AC3E}">
        <p14:creationId xmlns:p14="http://schemas.microsoft.com/office/powerpoint/2010/main" val="68065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199464" y="1078701"/>
            <a:ext cx="877381" cy="32578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 mA</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243166" y="5547945"/>
            <a:ext cx="87738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50 mA</a:t>
            </a:r>
          </a:p>
        </p:txBody>
      </p:sp>
      <p:sp>
        <p:nvSpPr>
          <p:cNvPr id="14" name="Title 3">
            <a:extLst>
              <a:ext uri="{FF2B5EF4-FFF2-40B4-BE49-F238E27FC236}">
                <a16:creationId xmlns:a16="http://schemas.microsoft.com/office/drawing/2014/main" id="{BBB5BAD7-3A58-4F08-889C-E5C53B709215}"/>
              </a:ext>
            </a:extLst>
          </p:cNvPr>
          <p:cNvSpPr txBox="1">
            <a:spLocks/>
          </p:cNvSpPr>
          <p:nvPr/>
        </p:nvSpPr>
        <p:spPr>
          <a:xfrm>
            <a:off x="99438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128 views</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199465" y="3329486"/>
            <a:ext cx="877382" cy="32578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 mA</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9739" y="244176"/>
            <a:ext cx="2286000" cy="228600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54299" y="244176"/>
            <a:ext cx="2286000" cy="2286000"/>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8859" y="244176"/>
            <a:ext cx="2286000" cy="228600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9739" y="2438736"/>
            <a:ext cx="2286000" cy="2286000"/>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54299" y="2438736"/>
            <a:ext cx="2286000" cy="2286000"/>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48859" y="2438736"/>
            <a:ext cx="2286000" cy="2286000"/>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9707" y="4633296"/>
            <a:ext cx="2286000" cy="228600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54235" y="4633296"/>
            <a:ext cx="2286000" cy="228600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748763" y="4628649"/>
            <a:ext cx="2286000" cy="2286000"/>
          </a:xfrm>
          <a:prstGeom prst="rect">
            <a:avLst/>
          </a:prstGeom>
        </p:spPr>
      </p:pic>
      <p:pic>
        <p:nvPicPr>
          <p:cNvPr id="38" name="Picture 37">
            <a:extLst>
              <a:ext uri="{FF2B5EF4-FFF2-40B4-BE49-F238E27FC236}">
                <a16:creationId xmlns:a16="http://schemas.microsoft.com/office/drawing/2014/main" id="{3B17197D-840E-419F-9FC4-2CD2166E58E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943419" y="248823"/>
            <a:ext cx="2286000" cy="2286000"/>
          </a:xfrm>
          <a:prstGeom prst="rect">
            <a:avLst/>
          </a:prstGeom>
        </p:spPr>
      </p:pic>
      <p:pic>
        <p:nvPicPr>
          <p:cNvPr id="40" name="Picture 39">
            <a:extLst>
              <a:ext uri="{FF2B5EF4-FFF2-40B4-BE49-F238E27FC236}">
                <a16:creationId xmlns:a16="http://schemas.microsoft.com/office/drawing/2014/main" id="{7208912B-8E60-4048-AB72-6C523B46372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943419" y="2438736"/>
            <a:ext cx="2286000" cy="2286000"/>
          </a:xfrm>
          <a:prstGeom prst="rect">
            <a:avLst/>
          </a:prstGeom>
        </p:spPr>
      </p:pic>
      <p:pic>
        <p:nvPicPr>
          <p:cNvPr id="41" name="Picture 40">
            <a:extLst>
              <a:ext uri="{FF2B5EF4-FFF2-40B4-BE49-F238E27FC236}">
                <a16:creationId xmlns:a16="http://schemas.microsoft.com/office/drawing/2014/main" id="{AF5C26F6-2CE1-430C-B12D-F8B857DC399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943419" y="4633296"/>
            <a:ext cx="2286000" cy="2286000"/>
          </a:xfrm>
          <a:prstGeom prst="rect">
            <a:avLst/>
          </a:prstGeom>
        </p:spPr>
      </p:pic>
      <p:sp>
        <p:nvSpPr>
          <p:cNvPr id="43" name="Title 3">
            <a:extLst>
              <a:ext uri="{FF2B5EF4-FFF2-40B4-BE49-F238E27FC236}">
                <a16:creationId xmlns:a16="http://schemas.microsoft.com/office/drawing/2014/main" id="{8B9DE41B-F240-4F60-920B-79C1B765F0D2}"/>
              </a:ext>
            </a:extLst>
          </p:cNvPr>
          <p:cNvSpPr txBox="1">
            <a:spLocks/>
          </p:cNvSpPr>
          <p:nvPr/>
        </p:nvSpPr>
        <p:spPr>
          <a:xfrm>
            <a:off x="3171134"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256 views</a:t>
            </a:r>
          </a:p>
        </p:txBody>
      </p:sp>
      <p:sp>
        <p:nvSpPr>
          <p:cNvPr id="44" name="Title 3">
            <a:extLst>
              <a:ext uri="{FF2B5EF4-FFF2-40B4-BE49-F238E27FC236}">
                <a16:creationId xmlns:a16="http://schemas.microsoft.com/office/drawing/2014/main" id="{F6A28B6D-3F33-45C4-86CA-33FA25ED725F}"/>
              </a:ext>
            </a:extLst>
          </p:cNvPr>
          <p:cNvSpPr txBox="1">
            <a:spLocks/>
          </p:cNvSpPr>
          <p:nvPr/>
        </p:nvSpPr>
        <p:spPr>
          <a:xfrm>
            <a:off x="5434376" y="0"/>
            <a:ext cx="1188608" cy="32833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512 views</a:t>
            </a:r>
          </a:p>
        </p:txBody>
      </p:sp>
      <p:sp>
        <p:nvSpPr>
          <p:cNvPr id="47" name="Title 3">
            <a:extLst>
              <a:ext uri="{FF2B5EF4-FFF2-40B4-BE49-F238E27FC236}">
                <a16:creationId xmlns:a16="http://schemas.microsoft.com/office/drawing/2014/main" id="{B901A7A4-74FE-4FEC-B8DB-0A5AF83D987E}"/>
              </a:ext>
            </a:extLst>
          </p:cNvPr>
          <p:cNvSpPr txBox="1">
            <a:spLocks/>
          </p:cNvSpPr>
          <p:nvPr/>
        </p:nvSpPr>
        <p:spPr>
          <a:xfrm>
            <a:off x="7591027" y="-1"/>
            <a:ext cx="1188608"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1024 views</a:t>
            </a:r>
          </a:p>
        </p:txBody>
      </p:sp>
      <p:sp>
        <p:nvSpPr>
          <p:cNvPr id="21" name="Title 3">
            <a:extLst>
              <a:ext uri="{FF2B5EF4-FFF2-40B4-BE49-F238E27FC236}">
                <a16:creationId xmlns:a16="http://schemas.microsoft.com/office/drawing/2014/main" id="{4D9C6F83-20E5-4527-9795-CEBE338EFACF}"/>
              </a:ext>
            </a:extLst>
          </p:cNvPr>
          <p:cNvSpPr txBox="1">
            <a:spLocks/>
          </p:cNvSpPr>
          <p:nvPr/>
        </p:nvSpPr>
        <p:spPr>
          <a:xfrm>
            <a:off x="9902147" y="3253401"/>
            <a:ext cx="1683602" cy="32833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err="1">
                <a:solidFill>
                  <a:srgbClr val="6699FF"/>
                </a:solidFill>
              </a:rPr>
              <a:t>eNoise</a:t>
            </a:r>
            <a:r>
              <a:rPr lang="en-US" sz="1800" b="1" dirty="0">
                <a:solidFill>
                  <a:srgbClr val="6699FF"/>
                </a:solidFill>
              </a:rPr>
              <a:t> = 3500</a:t>
            </a:r>
            <a:br>
              <a:rPr lang="en-US" sz="1800" b="1" dirty="0">
                <a:solidFill>
                  <a:srgbClr val="6699FF"/>
                </a:solidFill>
              </a:rPr>
            </a:br>
            <a:r>
              <a:rPr lang="en-US" sz="1800" b="1" dirty="0">
                <a:solidFill>
                  <a:srgbClr val="6699FF"/>
                </a:solidFill>
              </a:rPr>
              <a:t>(default)</a:t>
            </a:r>
          </a:p>
        </p:txBody>
      </p:sp>
    </p:spTree>
    <p:extLst>
      <p:ext uri="{BB962C8B-B14F-4D97-AF65-F5344CB8AC3E}">
        <p14:creationId xmlns:p14="http://schemas.microsoft.com/office/powerpoint/2010/main" val="4163549644"/>
      </p:ext>
    </p:extLst>
  </p:cSld>
  <p:clrMapOvr>
    <a:masterClrMapping/>
  </p:clrMapOvr>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blank.potx" id="{528A80AB-63E7-4739-B6BF-087BEEDFBFB8}" vid="{0462E467-B115-4F7B-8BB4-E9CD90C1AD1A}"/>
    </a:ext>
  </a:extLst>
</a:theme>
</file>

<file path=ppt/theme/theme2.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34649</TotalTime>
  <Words>231</Words>
  <Application>Microsoft Office PowerPoint</Application>
  <PresentationFormat>Widescreen</PresentationFormat>
  <Paragraphs>83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GE Inspira Sans</vt:lpstr>
      <vt:lpstr>GE</vt:lpstr>
      <vt:lpstr>XCIST simulation &amp; recon tests: Voxelized XCAT phantom, vary mA and viewsPerRotation</vt:lpstr>
      <vt:lpstr>Voxelized XCAT phantom experiments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XCIST simulation &amp; recon tests</dc:title>
  <dc:creator>Paul FitzGerald</dc:creator>
  <dc:description>Version 1.08
Job 1437
August 25, 2016</dc:description>
  <cp:lastModifiedBy>Paul FitzGerald</cp:lastModifiedBy>
  <cp:revision>205</cp:revision>
  <dcterms:created xsi:type="dcterms:W3CDTF">2022-03-01T15:51:23Z</dcterms:created>
  <dcterms:modified xsi:type="dcterms:W3CDTF">2022-04-29T15:05:15Z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bf68ff9-8dca-4674-8662-f7a570ff3b70_Enabled">
    <vt:lpwstr>True</vt:lpwstr>
  </property>
  <property fmtid="{D5CDD505-2E9C-101B-9397-08002B2CF9AE}" pid="3" name="MSIP_Label_cbf68ff9-8dca-4674-8662-f7a570ff3b70_SiteId">
    <vt:lpwstr>Local</vt:lpwstr>
  </property>
  <property fmtid="{D5CDD505-2E9C-101B-9397-08002B2CF9AE}" pid="4" name="MSIP_Label_cbf68ff9-8dca-4674-8662-f7a570ff3b70_Owner">
    <vt:lpwstr>200003237@ge.com</vt:lpwstr>
  </property>
  <property fmtid="{D5CDD505-2E9C-101B-9397-08002B2CF9AE}" pid="5" name="MSIP_Label_cbf68ff9-8dca-4674-8662-f7a570ff3b70_SetDate">
    <vt:lpwstr>2022-03-30T14:17:18.1891257Z</vt:lpwstr>
  </property>
  <property fmtid="{D5CDD505-2E9C-101B-9397-08002B2CF9AE}" pid="6" name="MSIP_Label_cbf68ff9-8dca-4674-8662-f7a570ff3b70_Name">
    <vt:lpwstr>GE Confidential</vt:lpwstr>
  </property>
  <property fmtid="{D5CDD505-2E9C-101B-9397-08002B2CF9AE}" pid="7" name="MSIP_Label_cbf68ff9-8dca-4674-8662-f7a570ff3b70_Application">
    <vt:lpwstr>Microsoft Azure Information Protection</vt:lpwstr>
  </property>
  <property fmtid="{D5CDD505-2E9C-101B-9397-08002B2CF9AE}" pid="8" name="MSIP_Label_cbf68ff9-8dca-4674-8662-f7a570ff3b70_Extended_MSFT_Method">
    <vt:lpwstr>Manual</vt:lpwstr>
  </property>
  <property fmtid="{D5CDD505-2E9C-101B-9397-08002B2CF9AE}" pid="9" name="Sensitivity">
    <vt:lpwstr>GE Confidential</vt:lpwstr>
  </property>
</Properties>
</file>